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Filson Pro" charset="1" panose="02000000000000000000"/>
      <p:regular r:id="rId12"/>
    </p:embeddedFont>
    <p:embeddedFont>
      <p:font typeface="Tabarra Sans" charset="1" panose="00000000000000000000"/>
      <p:regular r:id="rId13"/>
    </p:embeddedFont>
    <p:embeddedFont>
      <p:font typeface="Tabarra Sans Bold" charset="1" panose="00000000000000000000"/>
      <p:regular r:id="rId14"/>
    </p:embeddedFont>
    <p:embeddedFont>
      <p:font typeface="Tabarra Sans Italics" charset="1" panose="00000000000000000000"/>
      <p:regular r:id="rId15"/>
    </p:embeddedFont>
    <p:embeddedFont>
      <p:font typeface="Tabarra Sans Bold Italics" charset="1" panose="00000000000000000000"/>
      <p:regular r:id="rId16"/>
    </p:embeddedFont>
    <p:embeddedFont>
      <p:font typeface="Tabarra Sans Light" charset="1" panose="00000000000000000000"/>
      <p:regular r:id="rId17"/>
    </p:embeddedFont>
    <p:embeddedFont>
      <p:font typeface="Tabarra Sans Light Italics" charset="1" panose="00000000000000000000"/>
      <p:regular r:id="rId18"/>
    </p:embeddedFont>
    <p:embeddedFont>
      <p:font typeface="Tabarra Sans Heavy" charset="1" panose="00000000000000000000"/>
      <p:regular r:id="rId19"/>
    </p:embeddedFont>
    <p:embeddedFont>
      <p:font typeface="Tabarra Sans Heavy Italics" charset="1" panose="00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jpeg" Type="http://schemas.openxmlformats.org/officeDocument/2006/relationships/image"/><Relationship Id="rId4" Target="../media/VAFxsKOo1TI.mp4" Type="http://schemas.openxmlformats.org/officeDocument/2006/relationships/video"/><Relationship Id="rId5" Target="../media/VAFxsKOo1TI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8411093"/>
            <a:ext cx="8672283" cy="0"/>
          </a:xfrm>
          <a:prstGeom prst="line">
            <a:avLst/>
          </a:prstGeom>
          <a:ln cap="flat" w="19050">
            <a:solidFill>
              <a:srgbClr val="21488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805460" y="2760063"/>
            <a:ext cx="11293200" cy="3800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834"/>
              </a:lnSpc>
            </a:pPr>
            <a:r>
              <a:rPr lang="en-US" sz="13486">
                <a:solidFill>
                  <a:srgbClr val="6B4D84"/>
                </a:solidFill>
                <a:latin typeface="Montserrat Classic Bold"/>
              </a:rPr>
              <a:t>Conférence de presse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473274" y="-4136903"/>
            <a:ext cx="6326280" cy="8273807"/>
          </a:xfrm>
          <a:custGeom>
            <a:avLst/>
            <a:gdLst/>
            <a:ahLst/>
            <a:cxnLst/>
            <a:rect r="r" b="b" t="t" l="l"/>
            <a:pathLst>
              <a:path h="8273807" w="6326280">
                <a:moveTo>
                  <a:pt x="0" y="0"/>
                </a:moveTo>
                <a:lnTo>
                  <a:pt x="6326280" y="0"/>
                </a:lnTo>
                <a:lnTo>
                  <a:pt x="6326280" y="8273806"/>
                </a:lnTo>
                <a:lnTo>
                  <a:pt x="0" y="827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-56" r="0" b="-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473274" y="5764614"/>
            <a:ext cx="6326280" cy="8273807"/>
          </a:xfrm>
          <a:custGeom>
            <a:avLst/>
            <a:gdLst/>
            <a:ahLst/>
            <a:cxnLst/>
            <a:rect r="r" b="b" t="t" l="l"/>
            <a:pathLst>
              <a:path h="8273807" w="6326280">
                <a:moveTo>
                  <a:pt x="0" y="0"/>
                </a:moveTo>
                <a:lnTo>
                  <a:pt x="6326280" y="0"/>
                </a:lnTo>
                <a:lnTo>
                  <a:pt x="6326280" y="8273807"/>
                </a:lnTo>
                <a:lnTo>
                  <a:pt x="0" y="827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-56" r="0" b="-5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5460" y="1021060"/>
            <a:ext cx="1548502" cy="1548502"/>
          </a:xfrm>
          <a:custGeom>
            <a:avLst/>
            <a:gdLst/>
            <a:ahLst/>
            <a:cxnLst/>
            <a:rect r="r" b="b" t="t" l="l"/>
            <a:pathLst>
              <a:path h="1548502" w="1548502">
                <a:moveTo>
                  <a:pt x="0" y="0"/>
                </a:moveTo>
                <a:lnTo>
                  <a:pt x="1548503" y="0"/>
                </a:lnTo>
                <a:lnTo>
                  <a:pt x="1548503" y="1548503"/>
                </a:lnTo>
                <a:lnTo>
                  <a:pt x="0" y="1548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7589415"/>
            <a:ext cx="3495749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946AAB"/>
                </a:solidFill>
                <a:latin typeface="Tabarra Sans"/>
              </a:rPr>
              <a:t>25 OCTOBRE 2023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204605"/>
            <a:ext cx="5158294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946AAB"/>
                </a:solidFill>
                <a:latin typeface="Tabarra Sans Bold"/>
              </a:rPr>
              <a:t>MAISON DES ASSOCIATIONS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8585750"/>
            <a:ext cx="2620767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946AAB"/>
                </a:solidFill>
                <a:latin typeface="Tabarra Sans Bold"/>
              </a:rPr>
              <a:t>COORDONNÉES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923020"/>
            <a:ext cx="2620767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>
                <a:solidFill>
                  <a:srgbClr val="946AAB"/>
                </a:solidFill>
                <a:latin typeface="Tabarra Sans"/>
              </a:rPr>
              <a:t>064.84.21.17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A6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97996" y="-280555"/>
            <a:ext cx="6645276" cy="10567555"/>
          </a:xfrm>
          <a:custGeom>
            <a:avLst/>
            <a:gdLst/>
            <a:ahLst/>
            <a:cxnLst/>
            <a:rect r="r" b="b" t="t" l="l"/>
            <a:pathLst>
              <a:path h="10567555" w="6645276">
                <a:moveTo>
                  <a:pt x="0" y="0"/>
                </a:moveTo>
                <a:lnTo>
                  <a:pt x="6645276" y="0"/>
                </a:lnTo>
                <a:lnTo>
                  <a:pt x="6645276" y="10567555"/>
                </a:lnTo>
                <a:lnTo>
                  <a:pt x="0" y="105675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7" t="0" r="-2047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038225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F7FDF2"/>
                </a:solidFill>
                <a:latin typeface="Filson Pro"/>
              </a:rPr>
              <a:t>Les vœux 2024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128514"/>
            <a:ext cx="9888483" cy="571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94"/>
              </a:lnSpc>
            </a:pPr>
            <a:r>
              <a:rPr lang="en-US" sz="3299">
                <a:solidFill>
                  <a:srgbClr val="F7FDF2"/>
                </a:solidFill>
                <a:latin typeface="Montserrat Classic"/>
              </a:rPr>
              <a:t>Centropôle vous donne déjà rendez-vous pour célébrer ses 25 ans, le </a:t>
            </a:r>
            <a:r>
              <a:rPr lang="en-US" sz="3299">
                <a:solidFill>
                  <a:srgbClr val="F7FDF2"/>
                </a:solidFill>
                <a:latin typeface="Montserrat Classic Bold"/>
              </a:rPr>
              <a:t>26 janvier 2024, </a:t>
            </a:r>
            <a:r>
              <a:rPr lang="en-US" sz="3299">
                <a:solidFill>
                  <a:srgbClr val="F7FDF2"/>
                </a:solidFill>
                <a:latin typeface="Montserrat Classic"/>
              </a:rPr>
              <a:t>aux Ascenseurs de Strépy-Thieu.  </a:t>
            </a:r>
          </a:p>
          <a:p>
            <a:pPr algn="just">
              <a:lnSpc>
                <a:spcPts val="3794"/>
              </a:lnSpc>
            </a:pPr>
          </a:p>
          <a:p>
            <a:pPr algn="just">
              <a:lnSpc>
                <a:spcPts val="3794"/>
              </a:lnSpc>
            </a:pPr>
            <a:r>
              <a:rPr lang="en-US" sz="3299">
                <a:solidFill>
                  <a:srgbClr val="F7FDF2"/>
                </a:solidFill>
                <a:latin typeface="Montserrat Classic"/>
              </a:rPr>
              <a:t>Cette rencontre nous permettra de vous présenter 25 projets d’avenir et les parrains et marraines qui aideront à les mettre en œuvre, sous le blason “100 pour Centre”.</a:t>
            </a:r>
          </a:p>
          <a:p>
            <a:pPr algn="just">
              <a:lnSpc>
                <a:spcPts val="3794"/>
              </a:lnSpc>
            </a:pPr>
          </a:p>
          <a:p>
            <a:pPr algn="just">
              <a:lnSpc>
                <a:spcPts val="3794"/>
              </a:lnSpc>
              <a:spcBef>
                <a:spcPct val="0"/>
              </a:spcBef>
            </a:pPr>
            <a:r>
              <a:rPr lang="en-US" sz="3299">
                <a:solidFill>
                  <a:srgbClr val="F7FDF2"/>
                </a:solidFill>
                <a:latin typeface="Montserrat Classic"/>
              </a:rPr>
              <a:t>Centopôle réalise donc des </a:t>
            </a:r>
            <a:r>
              <a:rPr lang="en-US" sz="3299">
                <a:solidFill>
                  <a:srgbClr val="F7FDF2"/>
                </a:solidFill>
                <a:latin typeface="Montserrat Classic Bold"/>
              </a:rPr>
              <a:t>fiches-projets,</a:t>
            </a:r>
            <a:r>
              <a:rPr lang="en-US" sz="3299">
                <a:solidFill>
                  <a:srgbClr val="F7FDF2"/>
                </a:solidFill>
                <a:latin typeface="Montserrat Classic"/>
              </a:rPr>
              <a:t> en collaboration avec les forces vives de la région du Centre. </a:t>
            </a:r>
          </a:p>
        </p:txBody>
      </p:sp>
    </p:spTree>
  </p:cSld>
  <p:clrMapOvr>
    <a:masterClrMapping/>
  </p:clrMapOvr>
  <p:transition spd="fast">
    <p:cover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92262" y="-227912"/>
            <a:ext cx="7778930" cy="10742825"/>
            <a:chOff x="0" y="0"/>
            <a:chExt cx="10371906" cy="1432376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3128" t="0" r="46126" b="0"/>
            <a:stretch>
              <a:fillRect/>
            </a:stretch>
          </p:blipFill>
          <p:spPr>
            <a:xfrm flipH="false" flipV="false">
              <a:off x="0" y="0"/>
              <a:ext cx="10371906" cy="14323766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5400000">
            <a:off x="-1835085" y="-2903730"/>
            <a:ext cx="12306072" cy="16094461"/>
          </a:xfrm>
          <a:custGeom>
            <a:avLst/>
            <a:gdLst/>
            <a:ahLst/>
            <a:cxnLst/>
            <a:rect r="r" b="b" t="t" l="l"/>
            <a:pathLst>
              <a:path h="16094461" w="12306072">
                <a:moveTo>
                  <a:pt x="0" y="0"/>
                </a:moveTo>
                <a:lnTo>
                  <a:pt x="12306073" y="0"/>
                </a:lnTo>
                <a:lnTo>
                  <a:pt x="12306073" y="16094460"/>
                </a:lnTo>
                <a:lnTo>
                  <a:pt x="0" y="16094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0" t="-56" r="0" b="-5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950403"/>
            <a:ext cx="10832289" cy="640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54"/>
              </a:lnSpc>
            </a:pPr>
            <a:r>
              <a:rPr lang="en-US" sz="3699">
                <a:solidFill>
                  <a:srgbClr val="6B4D84"/>
                </a:solidFill>
                <a:latin typeface="Montserrat Classic"/>
              </a:rPr>
              <a:t>Centropôle a lancé un appel afin de collaborer avec les </a:t>
            </a:r>
            <a:r>
              <a:rPr lang="en-US" sz="3699">
                <a:solidFill>
                  <a:srgbClr val="6B4D84"/>
                </a:solidFill>
                <a:latin typeface="Montserrat Classic Bold"/>
              </a:rPr>
              <a:t>associations </a:t>
            </a:r>
            <a:r>
              <a:rPr lang="en-US" sz="3699">
                <a:solidFill>
                  <a:srgbClr val="6B4D84"/>
                </a:solidFill>
                <a:latin typeface="Montserrat Classic"/>
              </a:rPr>
              <a:t>et </a:t>
            </a:r>
            <a:r>
              <a:rPr lang="en-US" sz="3699">
                <a:solidFill>
                  <a:srgbClr val="6B4D84"/>
                </a:solidFill>
                <a:latin typeface="Montserrat Classic Bold"/>
              </a:rPr>
              <a:t>entreprises </a:t>
            </a:r>
            <a:r>
              <a:rPr lang="en-US" sz="3699">
                <a:solidFill>
                  <a:srgbClr val="6B4D84"/>
                </a:solidFill>
                <a:latin typeface="Montserrat Classic"/>
              </a:rPr>
              <a:t>du territoire.</a:t>
            </a:r>
            <a:r>
              <a:rPr lang="en-US" sz="3699">
                <a:solidFill>
                  <a:srgbClr val="6B4D84"/>
                </a:solidFill>
                <a:latin typeface="Montserrat Classic"/>
              </a:rPr>
              <a:t> </a:t>
            </a:r>
          </a:p>
          <a:p>
            <a:pPr algn="just">
              <a:lnSpc>
                <a:spcPts val="4254"/>
              </a:lnSpc>
            </a:pPr>
          </a:p>
          <a:p>
            <a:pPr algn="just">
              <a:lnSpc>
                <a:spcPts val="4254"/>
              </a:lnSpc>
              <a:spcBef>
                <a:spcPct val="0"/>
              </a:spcBef>
            </a:pPr>
            <a:r>
              <a:rPr lang="en-US" sz="3699">
                <a:solidFill>
                  <a:srgbClr val="6B4D84"/>
                </a:solidFill>
                <a:latin typeface="Montserrat Classic"/>
              </a:rPr>
              <a:t>Le but : leur  donner la possibilité de </a:t>
            </a:r>
            <a:r>
              <a:rPr lang="en-US" sz="3699">
                <a:solidFill>
                  <a:srgbClr val="6B4D84"/>
                </a:solidFill>
                <a:latin typeface="Montserrat Classic Bold"/>
              </a:rPr>
              <a:t>créer </a:t>
            </a:r>
            <a:r>
              <a:rPr lang="en-US" sz="3699">
                <a:solidFill>
                  <a:srgbClr val="6B4D84"/>
                </a:solidFill>
                <a:latin typeface="Montserrat Classic Bold"/>
              </a:rPr>
              <a:t>ensemble des projets porteurs pour le bien de tous les citoyens du Centre</a:t>
            </a:r>
            <a:r>
              <a:rPr lang="en-US" sz="3699">
                <a:solidFill>
                  <a:srgbClr val="6B4D84"/>
                </a:solidFill>
                <a:latin typeface="Montserrat Classic"/>
              </a:rPr>
              <a:t>.</a:t>
            </a:r>
          </a:p>
          <a:p>
            <a:pPr algn="just">
              <a:lnSpc>
                <a:spcPts val="4254"/>
              </a:lnSpc>
              <a:spcBef>
                <a:spcPct val="0"/>
              </a:spcBef>
            </a:pPr>
          </a:p>
          <a:p>
            <a:pPr algn="just">
              <a:lnSpc>
                <a:spcPts val="4254"/>
              </a:lnSpc>
              <a:spcBef>
                <a:spcPct val="0"/>
              </a:spcBef>
            </a:pPr>
            <a:r>
              <a:rPr lang="en-US" sz="3699">
                <a:solidFill>
                  <a:srgbClr val="6B4D84"/>
                </a:solidFill>
                <a:latin typeface="Montserrat Classic"/>
              </a:rPr>
              <a:t>Les entreprises et associations qui le souhaitent peuvent encore rejoindre notre dynamique par mail : info@centropole.be ou via notre site (www.centropole.be). </a:t>
            </a:r>
          </a:p>
        </p:txBody>
      </p:sp>
    </p:spTree>
  </p:cSld>
  <p:clrMapOvr>
    <a:masterClrMapping/>
  </p:clrMapOvr>
  <p:transition spd="fast">
    <p:cover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B4D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73274" y="-4136903"/>
            <a:ext cx="6326280" cy="8273807"/>
          </a:xfrm>
          <a:custGeom>
            <a:avLst/>
            <a:gdLst/>
            <a:ahLst/>
            <a:cxnLst/>
            <a:rect r="r" b="b" t="t" l="l"/>
            <a:pathLst>
              <a:path h="8273807" w="6326280">
                <a:moveTo>
                  <a:pt x="0" y="0"/>
                </a:moveTo>
                <a:lnTo>
                  <a:pt x="6326280" y="0"/>
                </a:lnTo>
                <a:lnTo>
                  <a:pt x="6326280" y="8273806"/>
                </a:lnTo>
                <a:lnTo>
                  <a:pt x="0" y="8273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605614"/>
            <a:ext cx="11293200" cy="3171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305"/>
              </a:lnSpc>
            </a:pPr>
            <a:r>
              <a:rPr lang="en-US" sz="11186">
                <a:solidFill>
                  <a:srgbClr val="F7FDF2"/>
                </a:solidFill>
                <a:latin typeface="Montserrat Classic Bold"/>
              </a:rPr>
              <a:t>Merci pour votre attention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473274" y="5764614"/>
            <a:ext cx="6326280" cy="8273807"/>
          </a:xfrm>
          <a:custGeom>
            <a:avLst/>
            <a:gdLst/>
            <a:ahLst/>
            <a:cxnLst/>
            <a:rect r="r" b="b" t="t" l="l"/>
            <a:pathLst>
              <a:path h="8273807" w="6326280">
                <a:moveTo>
                  <a:pt x="0" y="0"/>
                </a:moveTo>
                <a:lnTo>
                  <a:pt x="6326280" y="0"/>
                </a:lnTo>
                <a:lnTo>
                  <a:pt x="6326280" y="8273807"/>
                </a:lnTo>
                <a:lnTo>
                  <a:pt x="0" y="8273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-56" r="0" b="-5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7045" y="8451913"/>
            <a:ext cx="3649467" cy="806387"/>
          </a:xfrm>
          <a:custGeom>
            <a:avLst/>
            <a:gdLst/>
            <a:ahLst/>
            <a:cxnLst/>
            <a:rect r="r" b="b" t="t" l="l"/>
            <a:pathLst>
              <a:path h="806387" w="3649467">
                <a:moveTo>
                  <a:pt x="0" y="0"/>
                </a:moveTo>
                <a:lnTo>
                  <a:pt x="3649466" y="0"/>
                </a:lnTo>
                <a:lnTo>
                  <a:pt x="3649466" y="806387"/>
                </a:lnTo>
                <a:lnTo>
                  <a:pt x="0" y="806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733798"/>
            <a:ext cx="1296601" cy="1296601"/>
          </a:xfrm>
          <a:custGeom>
            <a:avLst/>
            <a:gdLst/>
            <a:ahLst/>
            <a:cxnLst/>
            <a:rect r="r" b="b" t="t" l="l"/>
            <a:pathLst>
              <a:path h="1296601" w="1296601">
                <a:moveTo>
                  <a:pt x="0" y="0"/>
                </a:moveTo>
                <a:lnTo>
                  <a:pt x="1296601" y="0"/>
                </a:lnTo>
                <a:lnTo>
                  <a:pt x="1296601" y="1296601"/>
                </a:lnTo>
                <a:lnTo>
                  <a:pt x="0" y="1296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229725"/>
            <a:ext cx="2593202" cy="264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98"/>
              </a:lnSpc>
            </a:pPr>
            <a:r>
              <a:rPr lang="en-US" sz="1570">
                <a:solidFill>
                  <a:srgbClr val="F7FDF2"/>
                </a:solidFill>
                <a:latin typeface="Filson Pro"/>
              </a:rPr>
              <a:t>Contact presse :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91778" y="9217660"/>
            <a:ext cx="3541095" cy="276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58"/>
              </a:lnSpc>
            </a:pPr>
            <a:r>
              <a:rPr lang="en-US" sz="1470">
                <a:solidFill>
                  <a:srgbClr val="F7FDF2"/>
                </a:solidFill>
                <a:latin typeface="Tabarra Sans"/>
              </a:rPr>
              <a:t>0471 92 21 85 - S. Varone</a:t>
            </a:r>
          </a:p>
        </p:txBody>
      </p:sp>
    </p:spTree>
  </p:cSld>
  <p:clrMapOvr>
    <a:masterClrMapping/>
  </p:clrMapOvr>
  <p:transition spd="fast">
    <p:cover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A6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7702" y="534317"/>
            <a:ext cx="14427777" cy="236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200"/>
              </a:lnSpc>
            </a:pPr>
            <a:r>
              <a:rPr lang="en-US" sz="8000">
                <a:solidFill>
                  <a:srgbClr val="6B4D84"/>
                </a:solidFill>
                <a:latin typeface="Filson Pro"/>
              </a:rPr>
              <a:t>Une dynamique qui se concrétise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397702" y="3282590"/>
            <a:ext cx="14861598" cy="6493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Depuis notre dernière rencontre, en juin, Centropôle a continué son travail de développement de la région du Centre, avec ses partenaires, via ses 5 thématiques : </a:t>
            </a:r>
          </a:p>
          <a:p>
            <a:pPr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Tourisme </a:t>
            </a:r>
          </a:p>
          <a:p>
            <a:pPr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Mobilité </a:t>
            </a:r>
          </a:p>
          <a:p>
            <a:pPr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Enseignement/Formation et Emploi </a:t>
            </a:r>
          </a:p>
          <a:p>
            <a:pPr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Santé </a:t>
            </a:r>
          </a:p>
          <a:p>
            <a:pPr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Énergie </a:t>
            </a:r>
          </a:p>
          <a:p>
            <a:pPr>
              <a:lnSpc>
                <a:spcPts val="434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6B4D84"/>
                </a:solidFill>
                <a:latin typeface="Montserrat Classic"/>
              </a:rPr>
              <a:t>Cette conférence de presse est donc l’occasion de faire le point sur notre actualité, sur le développement de notre structure au « tout public » et sur nos 25 ans.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5400000">
            <a:off x="-913595" y="72860"/>
            <a:ext cx="2506993" cy="3278764"/>
          </a:xfrm>
          <a:custGeom>
            <a:avLst/>
            <a:gdLst/>
            <a:ahLst/>
            <a:cxnLst/>
            <a:rect r="r" b="b" t="t" l="l"/>
            <a:pathLst>
              <a:path h="3278764" w="2506993">
                <a:moveTo>
                  <a:pt x="0" y="0"/>
                </a:moveTo>
                <a:lnTo>
                  <a:pt x="2506993" y="0"/>
                </a:lnTo>
                <a:lnTo>
                  <a:pt x="2506993" y="3278764"/>
                </a:lnTo>
                <a:lnTo>
                  <a:pt x="0" y="327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0" t="-56" r="0" b="-56"/>
            </a:stretch>
          </a:blipFill>
        </p:spPr>
      </p:sp>
    </p:spTree>
  </p:cSld>
  <p:clrMapOvr>
    <a:masterClrMapping/>
  </p:clrMapOvr>
  <p:transition spd="fast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6A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3145086" y="-3399390"/>
            <a:ext cx="13749590" cy="17982362"/>
          </a:xfrm>
          <a:custGeom>
            <a:avLst/>
            <a:gdLst/>
            <a:ahLst/>
            <a:cxnLst/>
            <a:rect r="r" b="b" t="t" l="l"/>
            <a:pathLst>
              <a:path h="17982362" w="13749590">
                <a:moveTo>
                  <a:pt x="0" y="0"/>
                </a:moveTo>
                <a:lnTo>
                  <a:pt x="13749590" y="0"/>
                </a:lnTo>
                <a:lnTo>
                  <a:pt x="13749590" y="17982362"/>
                </a:lnTo>
                <a:lnTo>
                  <a:pt x="0" y="17982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809193" y="1038225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F7FDF2"/>
                </a:solidFill>
                <a:latin typeface="Filson Pro"/>
              </a:rPr>
              <a:t>Les projets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607868" y="0"/>
            <a:ext cx="7311339" cy="10742825"/>
            <a:chOff x="0" y="0"/>
            <a:chExt cx="9748452" cy="14323766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3910" t="0" r="30689" b="0"/>
            <a:stretch>
              <a:fillRect/>
            </a:stretch>
          </p:blipFill>
          <p:spPr>
            <a:xfrm flipH="false" flipV="false">
              <a:off x="0" y="0"/>
              <a:ext cx="9748452" cy="14323766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7809193" y="2598305"/>
            <a:ext cx="5518907" cy="87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85"/>
              </a:lnSpc>
            </a:pPr>
            <a:r>
              <a:rPr lang="en-US" sz="5900" spc="-177">
                <a:solidFill>
                  <a:srgbClr val="F7FDF2"/>
                </a:solidFill>
                <a:latin typeface="Filson Pro"/>
              </a:rPr>
              <a:t>Tourisme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09193" y="4111337"/>
            <a:ext cx="10069259" cy="463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F7FDF2"/>
                </a:solidFill>
                <a:latin typeface="Montserrat Classic"/>
              </a:rPr>
              <a:t>Centropôle joue son rôle de coupole et soutient la Maison du Tourisme “Centrissime” dans la réalisation de ses projets et ses missions : </a:t>
            </a:r>
          </a:p>
          <a:p>
            <a:pPr>
              <a:lnSpc>
                <a:spcPts val="4620"/>
              </a:lnSpc>
            </a:pP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7FDF2"/>
                </a:solidFill>
                <a:latin typeface="Montserrat Classic"/>
              </a:rPr>
              <a:t>Gamification (Totemus)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7FDF2"/>
                </a:solidFill>
                <a:latin typeface="Montserrat Classic"/>
              </a:rPr>
              <a:t>Mise à jour des points noeuds vhello </a:t>
            </a:r>
          </a:p>
          <a:p>
            <a:pPr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7FDF2"/>
                </a:solidFill>
                <a:latin typeface="Montserrat Classic"/>
              </a:rPr>
              <a:t>Projet Interreg VI : Destination Terrils 2 </a:t>
            </a:r>
          </a:p>
          <a:p>
            <a:pPr algn="l" marL="712470" indent="-356235" lvl="1">
              <a:lnSpc>
                <a:spcPts val="4620"/>
              </a:lnSpc>
              <a:spcBef>
                <a:spcPct val="0"/>
              </a:spcBef>
              <a:buFont typeface="Arial"/>
              <a:buChar char="•"/>
            </a:pPr>
            <a:r>
              <a:rPr lang="en-US" sz="3300">
                <a:solidFill>
                  <a:srgbClr val="F7FDF2"/>
                </a:solidFill>
                <a:latin typeface="Montserrat Classic"/>
              </a:rPr>
              <a:t>Aires de motor-homes </a:t>
            </a:r>
          </a:p>
        </p:txBody>
      </p:sp>
    </p:spTree>
  </p:cSld>
  <p:clrMapOvr>
    <a:masterClrMapping/>
  </p:clrMapOvr>
  <p:transition spd="fast">
    <p:cover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B4D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3734590" y="-3399390"/>
            <a:ext cx="13749590" cy="17982362"/>
          </a:xfrm>
          <a:custGeom>
            <a:avLst/>
            <a:gdLst/>
            <a:ahLst/>
            <a:cxnLst/>
            <a:rect r="r" b="b" t="t" l="l"/>
            <a:pathLst>
              <a:path h="17982362" w="13749590">
                <a:moveTo>
                  <a:pt x="0" y="0"/>
                </a:moveTo>
                <a:lnTo>
                  <a:pt x="13749591" y="0"/>
                </a:lnTo>
                <a:lnTo>
                  <a:pt x="13749591" y="17982362"/>
                </a:lnTo>
                <a:lnTo>
                  <a:pt x="0" y="17982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2203" y="702753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F7FDF2"/>
                </a:solidFill>
                <a:latin typeface="Filson Pro"/>
              </a:rPr>
              <a:t>Les projets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410751" y="-331822"/>
            <a:ext cx="8316390" cy="10950643"/>
            <a:chOff x="0" y="0"/>
            <a:chExt cx="11088519" cy="1460085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4721" t="0" r="34648" b="0"/>
            <a:stretch>
              <a:fillRect/>
            </a:stretch>
          </p:blipFill>
          <p:spPr>
            <a:xfrm flipH="false" flipV="false">
              <a:off x="0" y="0"/>
              <a:ext cx="11088519" cy="14600857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702203" y="2118638"/>
            <a:ext cx="7181243" cy="87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85"/>
              </a:lnSpc>
            </a:pPr>
            <a:r>
              <a:rPr lang="en-US" sz="5900" spc="-177">
                <a:solidFill>
                  <a:srgbClr val="F7FDF2"/>
                </a:solidFill>
                <a:latin typeface="Filson Pro"/>
              </a:rPr>
              <a:t>Mobilité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2203" y="3112135"/>
            <a:ext cx="10214980" cy="592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>
                <a:solidFill>
                  <a:srgbClr val="F7FDF2"/>
                </a:solidFill>
                <a:latin typeface="Montserrat Classic"/>
              </a:rPr>
              <a:t>Centropôle travaille au développement de la mobilité de son territoire, et plus particulièrement la mobilité ferroviaire.  </a:t>
            </a:r>
          </a:p>
          <a:p>
            <a:pPr>
              <a:lnSpc>
                <a:spcPts val="3640"/>
              </a:lnSpc>
            </a:pP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F7FDF2"/>
                </a:solidFill>
                <a:latin typeface="Montserrat Classic Bold"/>
              </a:rPr>
              <a:t>Situation </a:t>
            </a:r>
            <a:r>
              <a:rPr lang="en-US" sz="2600">
                <a:solidFill>
                  <a:srgbClr val="F7FDF2"/>
                </a:solidFill>
                <a:latin typeface="Montserrat Classic"/>
              </a:rPr>
              <a:t>: </a:t>
            </a:r>
          </a:p>
          <a:p>
            <a:pPr marL="1122688" indent="-374229" lvl="2">
              <a:lnSpc>
                <a:spcPts val="3640"/>
              </a:lnSpc>
              <a:buFont typeface="Arial"/>
              <a:buChar char="⚬"/>
            </a:pPr>
            <a:r>
              <a:rPr lang="en-US" sz="2600">
                <a:solidFill>
                  <a:srgbClr val="F7FDF2"/>
                </a:solidFill>
                <a:latin typeface="Montserrat Classic"/>
              </a:rPr>
              <a:t>18 gares ;</a:t>
            </a:r>
          </a:p>
          <a:p>
            <a:pPr marL="1122688" indent="-374229" lvl="2">
              <a:lnSpc>
                <a:spcPts val="3640"/>
              </a:lnSpc>
              <a:buFont typeface="Arial"/>
              <a:buChar char="⚬"/>
            </a:pPr>
            <a:r>
              <a:rPr lang="en-US" sz="2600">
                <a:solidFill>
                  <a:srgbClr val="F7FDF2"/>
                </a:solidFill>
                <a:latin typeface="Montserrat Classic"/>
              </a:rPr>
              <a:t>88.000 navetteurs hebdomadaires ; </a:t>
            </a:r>
          </a:p>
          <a:p>
            <a:pPr marL="1122688" indent="-374229" lvl="2">
              <a:lnSpc>
                <a:spcPts val="3640"/>
              </a:lnSpc>
              <a:buFont typeface="Arial"/>
              <a:buChar char="⚬"/>
            </a:pPr>
            <a:r>
              <a:rPr lang="en-US" sz="2600">
                <a:solidFill>
                  <a:srgbClr val="F7FDF2"/>
                </a:solidFill>
                <a:latin typeface="Montserrat Classic"/>
              </a:rPr>
              <a:t>Augmentation du nombre de navetteurs : 4,7% ;</a:t>
            </a:r>
          </a:p>
          <a:p>
            <a:pPr>
              <a:lnSpc>
                <a:spcPts val="3640"/>
              </a:lnSpc>
            </a:pPr>
          </a:p>
          <a:p>
            <a:pPr>
              <a:lnSpc>
                <a:spcPts val="3640"/>
              </a:lnSpc>
            </a:pPr>
            <a:r>
              <a:rPr lang="en-US" sz="2600">
                <a:solidFill>
                  <a:srgbClr val="F7FDF2"/>
                </a:solidFill>
                <a:latin typeface="Montserrat Classic"/>
              </a:rPr>
              <a:t>Dans ce cadre, une invitation a été envoyée au </a:t>
            </a:r>
            <a:r>
              <a:rPr lang="en-US" sz="2600">
                <a:solidFill>
                  <a:srgbClr val="F7FDF2"/>
                </a:solidFill>
                <a:latin typeface="Montserrat Classic"/>
              </a:rPr>
              <a:t>Ministre Gilkinet, pour le rencontrer au mois de novembre. 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7FDF2"/>
                </a:solidFill>
                <a:latin typeface="Montserrat Classic Bold"/>
              </a:rPr>
              <a:t>Objectif </a:t>
            </a:r>
            <a:r>
              <a:rPr lang="en-US" sz="2600">
                <a:solidFill>
                  <a:srgbClr val="F7FDF2"/>
                </a:solidFill>
                <a:latin typeface="Montserrat Classic"/>
              </a:rPr>
              <a:t>:</a:t>
            </a:r>
            <a:r>
              <a:rPr lang="en-US" sz="2600">
                <a:solidFill>
                  <a:srgbClr val="F7FDF2"/>
                </a:solidFill>
                <a:latin typeface="Montserrat Classic"/>
              </a:rPr>
              <a:t> présenter nos constats en termes de besoins et nos propositions de solutions pour améliorer la mobilité ferroviaire.</a:t>
            </a:r>
          </a:p>
        </p:txBody>
      </p:sp>
    </p:spTree>
  </p:cSld>
  <p:clrMapOvr>
    <a:masterClrMapping/>
  </p:clrMapOvr>
  <p:transition spd="fast">
    <p:cover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B4D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3734590" y="-3399390"/>
            <a:ext cx="13749590" cy="17982362"/>
          </a:xfrm>
          <a:custGeom>
            <a:avLst/>
            <a:gdLst/>
            <a:ahLst/>
            <a:cxnLst/>
            <a:rect r="r" b="b" t="t" l="l"/>
            <a:pathLst>
              <a:path h="17982362" w="13749590">
                <a:moveTo>
                  <a:pt x="0" y="0"/>
                </a:moveTo>
                <a:lnTo>
                  <a:pt x="13749591" y="0"/>
                </a:lnTo>
                <a:lnTo>
                  <a:pt x="13749591" y="17982362"/>
                </a:lnTo>
                <a:lnTo>
                  <a:pt x="0" y="17982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2203" y="702753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F7FDF2"/>
                </a:solidFill>
                <a:latin typeface="Filson Pro"/>
              </a:rPr>
              <a:t>Les projets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410751" y="-331822"/>
            <a:ext cx="8316390" cy="10950643"/>
            <a:chOff x="0" y="0"/>
            <a:chExt cx="11088519" cy="1460085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4721" t="0" r="34648" b="0"/>
            <a:stretch>
              <a:fillRect/>
            </a:stretch>
          </p:blipFill>
          <p:spPr>
            <a:xfrm flipH="false" flipV="false">
              <a:off x="0" y="0"/>
              <a:ext cx="11088519" cy="14600857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702203" y="2438929"/>
            <a:ext cx="7181243" cy="87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85"/>
              </a:lnSpc>
            </a:pPr>
            <a:r>
              <a:rPr lang="en-US" sz="5900" spc="-177">
                <a:solidFill>
                  <a:srgbClr val="F7FDF2"/>
                </a:solidFill>
                <a:latin typeface="Filson Pro"/>
              </a:rPr>
              <a:t>Mobilité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02203" y="3771246"/>
            <a:ext cx="10214980" cy="4315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0"/>
              </a:lnSpc>
            </a:pPr>
            <a:r>
              <a:rPr lang="en-US" sz="2900">
                <a:solidFill>
                  <a:srgbClr val="F7FDF2"/>
                </a:solidFill>
                <a:latin typeface="Montserrat Classic Bold"/>
              </a:rPr>
              <a:t>Axes clés</a:t>
            </a:r>
            <a:r>
              <a:rPr lang="en-US" sz="2900">
                <a:solidFill>
                  <a:srgbClr val="F7FDF2"/>
                </a:solidFill>
                <a:latin typeface="Montserrat Classic"/>
              </a:rPr>
              <a:t> : </a:t>
            </a:r>
          </a:p>
          <a:p>
            <a:pPr marL="626112" indent="-313056" lvl="1">
              <a:lnSpc>
                <a:spcPts val="5133"/>
              </a:lnSpc>
              <a:buFont typeface="Arial"/>
              <a:buChar char="•"/>
            </a:pPr>
            <a:r>
              <a:rPr lang="en-US" sz="2900">
                <a:solidFill>
                  <a:srgbClr val="F7FDF2"/>
                </a:solidFill>
                <a:latin typeface="Montserrat Classic"/>
              </a:rPr>
              <a:t>Adaptation des horaires entre le Centre et Bruxelles</a:t>
            </a:r>
          </a:p>
          <a:p>
            <a:pPr marL="626112" indent="-313056" lvl="1">
              <a:lnSpc>
                <a:spcPts val="5133"/>
              </a:lnSpc>
              <a:buFont typeface="Arial"/>
              <a:buChar char="•"/>
            </a:pPr>
            <a:r>
              <a:rPr lang="en-US" sz="2900">
                <a:solidFill>
                  <a:srgbClr val="F7FDF2"/>
                </a:solidFill>
                <a:latin typeface="Montserrat Classic"/>
              </a:rPr>
              <a:t>Décongestion et tourisme </a:t>
            </a:r>
          </a:p>
          <a:p>
            <a:pPr marL="626112" indent="-313056" lvl="1">
              <a:lnSpc>
                <a:spcPts val="5133"/>
              </a:lnSpc>
              <a:buFont typeface="Arial"/>
              <a:buChar char="•"/>
            </a:pPr>
            <a:r>
              <a:rPr lang="en-US" sz="2900">
                <a:solidFill>
                  <a:srgbClr val="F7FDF2"/>
                </a:solidFill>
                <a:latin typeface="Montserrat Classic"/>
              </a:rPr>
              <a:t>Développement de l’accueil au sein des gares </a:t>
            </a:r>
          </a:p>
          <a:p>
            <a:pPr marL="626112" indent="-313056" lvl="1">
              <a:lnSpc>
                <a:spcPts val="5133"/>
              </a:lnSpc>
              <a:buFont typeface="Arial"/>
              <a:buChar char="•"/>
            </a:pPr>
            <a:r>
              <a:rPr lang="en-US" sz="2900">
                <a:solidFill>
                  <a:srgbClr val="F7FDF2"/>
                </a:solidFill>
                <a:latin typeface="Montserrat Classic"/>
              </a:rPr>
              <a:t>Parkings et abris </a:t>
            </a:r>
          </a:p>
          <a:p>
            <a:pPr marL="626112" indent="-313056" lvl="1">
              <a:lnSpc>
                <a:spcPts val="5133"/>
              </a:lnSpc>
              <a:buFont typeface="Arial"/>
              <a:buChar char="•"/>
            </a:pPr>
            <a:r>
              <a:rPr lang="en-US" sz="2900">
                <a:solidFill>
                  <a:srgbClr val="F7FDF2"/>
                </a:solidFill>
                <a:latin typeface="Montserrat Classic"/>
              </a:rPr>
              <a:t>Passages à niveau </a:t>
            </a:r>
          </a:p>
          <a:p>
            <a:pPr algn="l" marL="626112" indent="-313056" lvl="1">
              <a:lnSpc>
                <a:spcPts val="5133"/>
              </a:lnSpc>
              <a:buFont typeface="Arial"/>
              <a:buChar char="•"/>
            </a:pPr>
            <a:r>
              <a:rPr lang="en-US" sz="2900">
                <a:solidFill>
                  <a:srgbClr val="F7FDF2"/>
                </a:solidFill>
                <a:latin typeface="Montserrat Classic"/>
              </a:rPr>
              <a:t>Anciennes lignes - RAVeL</a:t>
            </a:r>
          </a:p>
        </p:txBody>
      </p:sp>
    </p:spTree>
  </p:cSld>
  <p:clrMapOvr>
    <a:masterClrMapping/>
  </p:clrMapOvr>
  <p:transition spd="fast">
    <p:cover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C5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3145086" y="-3369175"/>
            <a:ext cx="13749590" cy="17982362"/>
          </a:xfrm>
          <a:custGeom>
            <a:avLst/>
            <a:gdLst/>
            <a:ahLst/>
            <a:cxnLst/>
            <a:rect r="r" b="b" t="t" l="l"/>
            <a:pathLst>
              <a:path h="17982362" w="13749590">
                <a:moveTo>
                  <a:pt x="0" y="0"/>
                </a:moveTo>
                <a:lnTo>
                  <a:pt x="13749590" y="0"/>
                </a:lnTo>
                <a:lnTo>
                  <a:pt x="13749590" y="17982362"/>
                </a:lnTo>
                <a:lnTo>
                  <a:pt x="0" y="17982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92092" y="592224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6B4D84"/>
                </a:solidFill>
                <a:latin typeface="Filson Pro"/>
              </a:rPr>
              <a:t>Les projets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362987" y="0"/>
            <a:ext cx="7326231" cy="10287000"/>
            <a:chOff x="0" y="0"/>
            <a:chExt cx="9768308" cy="1371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36589" t="0" r="15932" b="0"/>
            <a:stretch>
              <a:fillRect/>
            </a:stretch>
          </p:blipFill>
          <p:spPr>
            <a:xfrm flipH="false" flipV="false">
              <a:off x="0" y="0"/>
              <a:ext cx="9768308" cy="13716000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7592092" y="2079134"/>
            <a:ext cx="6557998" cy="87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85"/>
              </a:lnSpc>
            </a:pPr>
            <a:r>
              <a:rPr lang="en-US" sz="5900" spc="-177">
                <a:solidFill>
                  <a:srgbClr val="6B4D84"/>
                </a:solidFill>
                <a:latin typeface="Filson Pro"/>
              </a:rPr>
              <a:t>Formation/Emploi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592092" y="3162185"/>
            <a:ext cx="9667208" cy="6719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Centropôle se focalise sur l’enseignement secondaire et supérieur. </a:t>
            </a:r>
          </a:p>
          <a:p>
            <a:pPr>
              <a:lnSpc>
                <a:spcPts val="4480"/>
              </a:lnSpc>
            </a:p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Nous collaborons avec le Pôle Hainuyer, pour organiser le </a:t>
            </a:r>
            <a:r>
              <a:rPr lang="en-US" sz="3200">
                <a:solidFill>
                  <a:srgbClr val="6B4D84"/>
                </a:solidFill>
                <a:latin typeface="Montserrat Classic Bold"/>
              </a:rPr>
              <a:t>premier salon</a:t>
            </a:r>
            <a:r>
              <a:rPr lang="en-US" sz="3200">
                <a:solidFill>
                  <a:srgbClr val="6B4D84"/>
                </a:solidFill>
                <a:latin typeface="Montserrat Classic"/>
              </a:rPr>
              <a:t> “</a:t>
            </a:r>
            <a:r>
              <a:rPr lang="en-US" sz="3200">
                <a:solidFill>
                  <a:srgbClr val="6B4D84"/>
                </a:solidFill>
                <a:latin typeface="Montserrat Classic Bold"/>
              </a:rPr>
              <a:t>Plus Tard Je Serai</a:t>
            </a:r>
            <a:r>
              <a:rPr lang="en-US" sz="3200">
                <a:solidFill>
                  <a:srgbClr val="6B4D84"/>
                </a:solidFill>
                <a:latin typeface="Montserrat Classic"/>
              </a:rPr>
              <a:t>” en région du Centre, en novembre 2024.</a:t>
            </a:r>
          </a:p>
          <a:p>
            <a:pPr>
              <a:lnSpc>
                <a:spcPts val="4480"/>
              </a:lnSpc>
            </a:pP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21 écoles secondaires 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800 étudiants de 5ᵉ et 6ᵉ secondaire 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11 types de métiers présentés par plus de 100 professionnels ;</a:t>
            </a:r>
          </a:p>
          <a:p>
            <a:pPr algn="l" marL="690881" indent="-345440" lvl="1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7 entreprises de la région ; </a:t>
            </a:r>
          </a:p>
        </p:txBody>
      </p:sp>
    </p:spTree>
  </p:cSld>
  <p:clrMapOvr>
    <a:masterClrMapping/>
  </p:clrMapOvr>
  <p:transition spd="fast">
    <p:cover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A6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3734590" y="-3399390"/>
            <a:ext cx="13749590" cy="17982362"/>
          </a:xfrm>
          <a:custGeom>
            <a:avLst/>
            <a:gdLst/>
            <a:ahLst/>
            <a:cxnLst/>
            <a:rect r="r" b="b" t="t" l="l"/>
            <a:pathLst>
              <a:path h="17982362" w="13749590">
                <a:moveTo>
                  <a:pt x="0" y="0"/>
                </a:moveTo>
                <a:lnTo>
                  <a:pt x="13749591" y="0"/>
                </a:lnTo>
                <a:lnTo>
                  <a:pt x="13749591" y="17982362"/>
                </a:lnTo>
                <a:lnTo>
                  <a:pt x="0" y="17982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18115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6B4D84"/>
                </a:solidFill>
                <a:latin typeface="Filson Pro"/>
              </a:rPr>
              <a:t>Les projets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076522"/>
            <a:ext cx="5518907" cy="87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85"/>
              </a:lnSpc>
            </a:pPr>
            <a:r>
              <a:rPr lang="en-US" sz="5900" spc="-177">
                <a:solidFill>
                  <a:srgbClr val="6B4D84"/>
                </a:solidFill>
                <a:latin typeface="Filson Pro"/>
              </a:rPr>
              <a:t>Santé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523518" y="0"/>
            <a:ext cx="6764482" cy="10776307"/>
            <a:chOff x="0" y="0"/>
            <a:chExt cx="9019309" cy="14368409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18614" t="0" r="18614" b="0"/>
            <a:stretch>
              <a:fillRect/>
            </a:stretch>
          </p:blipFill>
          <p:spPr>
            <a:xfrm flipH="false" flipV="false">
              <a:off x="0" y="0"/>
              <a:ext cx="9019309" cy="14368409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119088" y="3312911"/>
            <a:ext cx="9888483" cy="615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Centropôle met en réseau les clubs sportifs de la région, avec pour </a:t>
            </a:r>
            <a:r>
              <a:rPr lang="en-US" sz="3200">
                <a:solidFill>
                  <a:srgbClr val="6B4D84"/>
                </a:solidFill>
                <a:latin typeface="Montserrat Classic Bold"/>
              </a:rPr>
              <a:t>objectifs </a:t>
            </a:r>
            <a:r>
              <a:rPr lang="en-US" sz="3200">
                <a:solidFill>
                  <a:srgbClr val="6B4D84"/>
                </a:solidFill>
                <a:latin typeface="Montserrat Classic"/>
              </a:rPr>
              <a:t>:  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rationaliser les espaces disponibles ;</a:t>
            </a:r>
          </a:p>
          <a:p>
            <a:pPr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créer des collaborations pratiques dans le cadre d’entrainements entre sportifs.</a:t>
            </a:r>
          </a:p>
          <a:p>
            <a:pPr>
              <a:lnSpc>
                <a:spcPts val="4480"/>
              </a:lnSpc>
            </a:p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Collaboration avec le PACT-Santé pour l’organisation d’un </a:t>
            </a:r>
            <a:r>
              <a:rPr lang="en-US" sz="3200">
                <a:solidFill>
                  <a:srgbClr val="6B4D84"/>
                </a:solidFill>
                <a:latin typeface="Montserrat Classic Bold"/>
              </a:rPr>
              <a:t>FORUM santé mentale</a:t>
            </a:r>
            <a:r>
              <a:rPr lang="en-US" sz="3200">
                <a:solidFill>
                  <a:srgbClr val="6B4D84"/>
                </a:solidFill>
                <a:latin typeface="Montserrat Classic"/>
              </a:rPr>
              <a:t>, le 5 décembre à Seneffe : </a:t>
            </a:r>
          </a:p>
          <a:p>
            <a:pPr marL="690881" indent="-345440" lvl="1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6B4D84"/>
                </a:solidFill>
                <a:latin typeface="Montserrat Classic"/>
              </a:rPr>
              <a:t>Speed meeting entre professionnels du monde de la santé.</a:t>
            </a:r>
          </a:p>
        </p:txBody>
      </p:sp>
    </p:spTree>
  </p:cSld>
  <p:clrMapOvr>
    <a:masterClrMapping/>
  </p:clrMapOvr>
  <p:transition spd="fast">
    <p:cover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80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3578726" y="-3607208"/>
            <a:ext cx="13749590" cy="17982362"/>
          </a:xfrm>
          <a:custGeom>
            <a:avLst/>
            <a:gdLst/>
            <a:ahLst/>
            <a:cxnLst/>
            <a:rect r="r" b="b" t="t" l="l"/>
            <a:pathLst>
              <a:path h="17982362" w="13749590">
                <a:moveTo>
                  <a:pt x="0" y="0"/>
                </a:moveTo>
                <a:lnTo>
                  <a:pt x="13749590" y="0"/>
                </a:lnTo>
                <a:lnTo>
                  <a:pt x="13749590" y="17982362"/>
                </a:lnTo>
                <a:lnTo>
                  <a:pt x="0" y="17982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0" t="-56" r="0" b="-5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75457" y="620075"/>
            <a:ext cx="988848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0"/>
              </a:lnSpc>
              <a:spcBef>
                <a:spcPct val="0"/>
              </a:spcBef>
            </a:pPr>
            <a:r>
              <a:rPr lang="en-US" sz="8000">
                <a:solidFill>
                  <a:srgbClr val="F7FDF2"/>
                </a:solidFill>
                <a:latin typeface="Filson Pro"/>
              </a:rPr>
              <a:t>Les projets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617743" y="-98356"/>
            <a:ext cx="6670257" cy="10483713"/>
            <a:chOff x="0" y="0"/>
            <a:chExt cx="8893676" cy="13978284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281" t="0" r="2281" b="0"/>
            <a:stretch>
              <a:fillRect/>
            </a:stretch>
          </p:blipFill>
          <p:spPr>
            <a:xfrm flipH="false" flipV="false">
              <a:off x="0" y="0"/>
              <a:ext cx="8893676" cy="13978284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775457" y="2272807"/>
            <a:ext cx="3051066" cy="87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785"/>
              </a:lnSpc>
            </a:pPr>
            <a:r>
              <a:rPr lang="en-US" sz="5900" spc="-177">
                <a:solidFill>
                  <a:srgbClr val="F7FDF2"/>
                </a:solidFill>
                <a:latin typeface="Filson Pro"/>
              </a:rPr>
              <a:t>Énergie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5457" y="3382268"/>
            <a:ext cx="10317037" cy="616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F7FDF2"/>
                </a:solidFill>
                <a:latin typeface="Montserrat Classic"/>
              </a:rPr>
              <a:t>Les Bourgmestres ont rencontré le gestionnaire du réseau, ORES, pour décider du </a:t>
            </a:r>
            <a:r>
              <a:rPr lang="en-US" sz="3499">
                <a:solidFill>
                  <a:srgbClr val="F7FDF2"/>
                </a:solidFill>
                <a:latin typeface="Montserrat Classic Bold"/>
              </a:rPr>
              <a:t>maintien de l’extinction de l’éclairage public </a:t>
            </a:r>
            <a:r>
              <a:rPr lang="en-US" sz="3499">
                <a:solidFill>
                  <a:srgbClr val="F7FDF2"/>
                </a:solidFill>
                <a:latin typeface="Montserrat Classic"/>
              </a:rPr>
              <a:t>(5 nuits sur 7)</a:t>
            </a:r>
            <a:r>
              <a:rPr lang="en-US" sz="3499">
                <a:solidFill>
                  <a:srgbClr val="F7FDF2"/>
                </a:solidFill>
                <a:latin typeface="Montserrat Classic Bold"/>
              </a:rPr>
              <a:t>.  </a:t>
            </a:r>
          </a:p>
          <a:p>
            <a:pPr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7FDF2"/>
                </a:solidFill>
                <a:latin typeface="Montserrat Classic Bold"/>
              </a:rPr>
              <a:t>plus de 1.250.000€ d’économies </a:t>
            </a:r>
            <a:r>
              <a:rPr lang="en-US" sz="3499">
                <a:solidFill>
                  <a:srgbClr val="F7FDF2"/>
                </a:solidFill>
                <a:latin typeface="Montserrat Classic"/>
              </a:rPr>
              <a:t>pour le territoire en un an. </a:t>
            </a:r>
          </a:p>
          <a:p>
            <a:pPr>
              <a:lnSpc>
                <a:spcPts val="4899"/>
              </a:lnSpc>
            </a:pPr>
          </a:p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7FDF2"/>
                </a:solidFill>
                <a:latin typeface="Montserrat Classic"/>
              </a:rPr>
              <a:t>Une réflexion est également en cours concernant les bornes de recharge électrique et leur nombre insuffisant sur le territoire.</a:t>
            </a:r>
          </a:p>
        </p:txBody>
      </p:sp>
    </p:spTree>
  </p:cSld>
  <p:clrMapOvr>
    <a:masterClrMapping/>
  </p:clrMapOvr>
  <p:transition spd="fast">
    <p:cover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5262452" y="-2949673"/>
            <a:ext cx="12306072" cy="16094461"/>
          </a:xfrm>
          <a:custGeom>
            <a:avLst/>
            <a:gdLst/>
            <a:ahLst/>
            <a:cxnLst/>
            <a:rect r="r" b="b" t="t" l="l"/>
            <a:pathLst>
              <a:path h="16094461" w="12306072">
                <a:moveTo>
                  <a:pt x="0" y="0"/>
                </a:moveTo>
                <a:lnTo>
                  <a:pt x="12306072" y="0"/>
                </a:lnTo>
                <a:lnTo>
                  <a:pt x="12306072" y="16094460"/>
                </a:lnTo>
                <a:lnTo>
                  <a:pt x="0" y="16094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-56" r="0" b="-56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1772" r="0" b="0"/>
          <a:stretch>
            <a:fillRect/>
          </a:stretch>
        </p:blipFill>
        <p:spPr>
          <a:xfrm flipH="false" flipV="false" rot="0">
            <a:off x="9144000" y="982757"/>
            <a:ext cx="8229600" cy="808370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90584" y="2213610"/>
            <a:ext cx="7190509" cy="5793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6B4D84"/>
                </a:solidFill>
                <a:latin typeface="Montserrat Classic"/>
              </a:rPr>
              <a:t>Afin de toucher tous les citoyens du Centre, les entreprises et les institutions, Centropôle lance, aujourd’hui, sa vidéo de présentation. </a:t>
            </a:r>
          </a:p>
          <a:p>
            <a:pPr>
              <a:lnSpc>
                <a:spcPts val="4620"/>
              </a:lnSpc>
            </a:pP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6B4D84"/>
                </a:solidFill>
                <a:latin typeface="Montserrat Classic"/>
              </a:rPr>
              <a:t>Cet outil, permettra de présenter le rôle et les missions de Centropôle auprès de </a:t>
            </a:r>
            <a:r>
              <a:rPr lang="en-US" sz="3300">
                <a:solidFill>
                  <a:srgbClr val="6B4D84"/>
                </a:solidFill>
                <a:latin typeface="Montserrat Classic Bold"/>
              </a:rPr>
              <a:t>tous nos publics. </a:t>
            </a:r>
          </a:p>
        </p:txBody>
      </p:sp>
    </p:spTree>
  </p:cSld>
  <p:clrMapOvr>
    <a:masterClrMapping/>
  </p:clrMapOvr>
  <p:transition spd="fast">
    <p:cover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DAFwYXo7JIA</dc:identifier>
  <dcterms:modified xsi:type="dcterms:W3CDTF">2011-08-01T06:04:30Z</dcterms:modified>
  <cp:revision>1</cp:revision>
  <dc:title>CP 25/10</dc:title>
</cp:coreProperties>
</file>